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Telegraf" pitchFamily="2" charset="77"/>
      <p:regular r:id="rId18"/>
    </p:embeddedFont>
    <p:embeddedFont>
      <p:font typeface="Telegraf Bold" pitchFamily="2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48" autoAdjust="0"/>
  </p:normalViewPr>
  <p:slideViewPr>
    <p:cSldViewPr>
      <p:cViewPr varScale="1">
        <p:scale>
          <a:sx n="70" d="100"/>
          <a:sy n="70" d="100"/>
        </p:scale>
        <p:origin x="8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21183" y="102870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V="1">
            <a:off x="11035532" y="0"/>
            <a:ext cx="9890805" cy="9710972"/>
          </a:xfrm>
          <a:custGeom>
            <a:avLst/>
            <a:gdLst/>
            <a:ahLst/>
            <a:cxnLst/>
            <a:rect l="l" t="t" r="r" b="b"/>
            <a:pathLst>
              <a:path w="9890805" h="9710972">
                <a:moveTo>
                  <a:pt x="0" y="9710972"/>
                </a:moveTo>
                <a:lnTo>
                  <a:pt x="9890805" y="9710972"/>
                </a:lnTo>
                <a:lnTo>
                  <a:pt x="9890805" y="0"/>
                </a:lnTo>
                <a:lnTo>
                  <a:pt x="0" y="0"/>
                </a:lnTo>
                <a:lnTo>
                  <a:pt x="0" y="9710972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827213" y="8382000"/>
            <a:ext cx="92966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980934" y="759163"/>
            <a:ext cx="1796771" cy="179676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827213" y="3296623"/>
            <a:ext cx="8505783" cy="165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12"/>
              </a:lnSpc>
            </a:pPr>
            <a:r>
              <a:rPr lang="en-US" sz="10352" dirty="0">
                <a:solidFill>
                  <a:srgbClr val="FFFFFF"/>
                </a:solidFill>
                <a:latin typeface="Telegraf Bold"/>
              </a:rPr>
              <a:t>Memento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213" y="5303345"/>
            <a:ext cx="5877741" cy="16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0"/>
              </a:lnSpc>
            </a:pPr>
            <a:r>
              <a:rPr lang="en-US" sz="5094" dirty="0">
                <a:solidFill>
                  <a:srgbClr val="FFFFFF"/>
                </a:solidFill>
                <a:latin typeface="Telegraf"/>
              </a:rPr>
              <a:t>Guarda el pasado, cambia el futuro.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7213" y="8809482"/>
            <a:ext cx="3635097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5"/>
              </a:lnSpc>
            </a:pPr>
            <a:r>
              <a:rPr lang="en-US" sz="2799" dirty="0">
                <a:solidFill>
                  <a:srgbClr val="FFFFFF"/>
                </a:solidFill>
                <a:latin typeface="Telegraf"/>
              </a:rPr>
              <a:t>Marzo de 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3036" y="8809482"/>
            <a:ext cx="4210777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 dirty="0">
                <a:solidFill>
                  <a:srgbClr val="FFFFFF"/>
                </a:solidFill>
                <a:latin typeface="Telegraf"/>
              </a:rPr>
              <a:t>Mariana Zabala Atucha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6083" y="1000125"/>
            <a:ext cx="9685504" cy="85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799" dirty="0">
                <a:solidFill>
                  <a:srgbClr val="FFFFFF"/>
                </a:solidFill>
                <a:latin typeface="Telegraf"/>
              </a:rPr>
              <a:t>Universidad Tecnológica de Panamá</a:t>
            </a:r>
          </a:p>
          <a:p>
            <a:pPr algn="ctr">
              <a:lnSpc>
                <a:spcPts val="3275"/>
              </a:lnSpc>
            </a:pPr>
            <a:r>
              <a:rPr lang="en-US" sz="2799" dirty="0">
                <a:solidFill>
                  <a:srgbClr val="FFFFFF"/>
                </a:solidFill>
                <a:latin typeface="Telegraf"/>
              </a:rPr>
              <a:t>Facultad de Ingeniería de Sistemas Computacionales 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21183" y="759163"/>
            <a:ext cx="1796771" cy="179676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12" r="-71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814" y="-186767"/>
            <a:ext cx="8014099" cy="10603648"/>
            <a:chOff x="0" y="0"/>
            <a:chExt cx="10685465" cy="141381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633" r="34130"/>
            <a:stretch>
              <a:fillRect/>
            </a:stretch>
          </p:blipFill>
          <p:spPr>
            <a:xfrm>
              <a:off x="0" y="0"/>
              <a:ext cx="10685465" cy="1413819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16765587" y="1511683"/>
            <a:ext cx="7263635" cy="7263635"/>
          </a:xfrm>
          <a:custGeom>
            <a:avLst/>
            <a:gdLst/>
            <a:ahLst/>
            <a:cxnLst/>
            <a:rect l="l" t="t" r="r" b="b"/>
            <a:pathLst>
              <a:path w="7263635" h="7263635">
                <a:moveTo>
                  <a:pt x="0" y="0"/>
                </a:moveTo>
                <a:lnTo>
                  <a:pt x="7263635" y="0"/>
                </a:lnTo>
                <a:lnTo>
                  <a:pt x="7263635" y="7263634"/>
                </a:lnTo>
                <a:lnTo>
                  <a:pt x="0" y="726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4971" y="7562850"/>
            <a:ext cx="1396550" cy="1029762"/>
          </a:xfrm>
          <a:custGeom>
            <a:avLst/>
            <a:gdLst/>
            <a:ahLst/>
            <a:cxnLst/>
            <a:rect l="l" t="t" r="r" b="b"/>
            <a:pathLst>
              <a:path w="1396550" h="1029762">
                <a:moveTo>
                  <a:pt x="0" y="0"/>
                </a:moveTo>
                <a:lnTo>
                  <a:pt x="1396550" y="0"/>
                </a:lnTo>
                <a:lnTo>
                  <a:pt x="1396550" y="1029762"/>
                </a:lnTo>
                <a:lnTo>
                  <a:pt x="0" y="102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70001" y="7562850"/>
            <a:ext cx="1396550" cy="1029762"/>
          </a:xfrm>
          <a:custGeom>
            <a:avLst/>
            <a:gdLst/>
            <a:ahLst/>
            <a:cxnLst/>
            <a:rect l="l" t="t" r="r" b="b"/>
            <a:pathLst>
              <a:path w="1396550" h="1029762">
                <a:moveTo>
                  <a:pt x="0" y="0"/>
                </a:moveTo>
                <a:lnTo>
                  <a:pt x="1396549" y="0"/>
                </a:lnTo>
                <a:lnTo>
                  <a:pt x="1396549" y="1029762"/>
                </a:lnTo>
                <a:lnTo>
                  <a:pt x="0" y="1029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58012" y="7562850"/>
            <a:ext cx="1396550" cy="1029762"/>
          </a:xfrm>
          <a:custGeom>
            <a:avLst/>
            <a:gdLst/>
            <a:ahLst/>
            <a:cxnLst/>
            <a:rect l="l" t="t" r="r" b="b"/>
            <a:pathLst>
              <a:path w="1396550" h="1029762">
                <a:moveTo>
                  <a:pt x="0" y="0"/>
                </a:moveTo>
                <a:lnTo>
                  <a:pt x="1396550" y="0"/>
                </a:lnTo>
                <a:lnTo>
                  <a:pt x="1396550" y="1029762"/>
                </a:lnTo>
                <a:lnTo>
                  <a:pt x="0" y="102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1246640" y="8096781"/>
            <a:ext cx="7861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3751515" y="8096781"/>
            <a:ext cx="7861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>
            <a:off x="10443246" y="7009445"/>
            <a:ext cx="0" cy="374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0573370" y="1000125"/>
            <a:ext cx="5519291" cy="11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Telegraf Bold"/>
              </a:rPr>
              <a:t>Propósito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44971" y="3209925"/>
            <a:ext cx="6246608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elegraf"/>
              </a:rPr>
              <a:t>Es un patrón de comportamiento que  permite guardar y restaurar el estado previo de un objeto sin revelar los detalles de su implementación.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92260" y="1028700"/>
            <a:ext cx="1223164" cy="1219200"/>
            <a:chOff x="0" y="0"/>
            <a:chExt cx="1630885" cy="1625600"/>
          </a:xfrm>
        </p:grpSpPr>
        <p:sp>
          <p:nvSpPr>
            <p:cNvPr id="17" name="Freeform 17"/>
            <p:cNvSpPr/>
            <p:nvPr/>
          </p:nvSpPr>
          <p:spPr>
            <a:xfrm>
              <a:off x="0" y="39564"/>
              <a:ext cx="1630885" cy="1586036"/>
            </a:xfrm>
            <a:custGeom>
              <a:avLst/>
              <a:gdLst/>
              <a:ahLst/>
              <a:cxnLst/>
              <a:rect l="l" t="t" r="r" b="b"/>
              <a:pathLst>
                <a:path w="1630885" h="1586036">
                  <a:moveTo>
                    <a:pt x="0" y="0"/>
                  </a:moveTo>
                  <a:lnTo>
                    <a:pt x="1630885" y="0"/>
                  </a:lnTo>
                  <a:lnTo>
                    <a:pt x="1630885" y="1586036"/>
                  </a:lnTo>
                  <a:lnTo>
                    <a:pt x="0" y="1586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42327" y="-76200"/>
              <a:ext cx="946232" cy="835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33"/>
                </a:lnSpc>
              </a:pPr>
              <a:r>
                <a:rPr lang="en-US" sz="3738" dirty="0">
                  <a:solidFill>
                    <a:srgbClr val="000000"/>
                  </a:solidFill>
                  <a:latin typeface="Roboto"/>
                </a:rPr>
                <a:t>. . 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424196" y="6990395"/>
            <a:ext cx="49320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346836" y="6990395"/>
            <a:ext cx="0" cy="4130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827213" y="5143500"/>
            <a:ext cx="394271" cy="394271"/>
          </a:xfrm>
          <a:custGeom>
            <a:avLst/>
            <a:gdLst/>
            <a:ahLst/>
            <a:cxnLst/>
            <a:rect l="l" t="t" r="r" b="b"/>
            <a:pathLst>
              <a:path w="394271" h="394271">
                <a:moveTo>
                  <a:pt x="0" y="394271"/>
                </a:moveTo>
                <a:lnTo>
                  <a:pt x="394271" y="394271"/>
                </a:lnTo>
                <a:lnTo>
                  <a:pt x="394271" y="0"/>
                </a:lnTo>
                <a:lnTo>
                  <a:pt x="0" y="0"/>
                </a:lnTo>
                <a:lnTo>
                  <a:pt x="0" y="3942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7755449" y="3455211"/>
            <a:ext cx="394271" cy="394271"/>
          </a:xfrm>
          <a:custGeom>
            <a:avLst/>
            <a:gdLst/>
            <a:ahLst/>
            <a:cxnLst/>
            <a:rect l="l" t="t" r="r" b="b"/>
            <a:pathLst>
              <a:path w="394271" h="394271">
                <a:moveTo>
                  <a:pt x="0" y="394272"/>
                </a:moveTo>
                <a:lnTo>
                  <a:pt x="394272" y="394272"/>
                </a:lnTo>
                <a:lnTo>
                  <a:pt x="394272" y="0"/>
                </a:lnTo>
                <a:lnTo>
                  <a:pt x="0" y="0"/>
                </a:lnTo>
                <a:lnTo>
                  <a:pt x="0" y="3942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4236490" y="5143500"/>
            <a:ext cx="394271" cy="394271"/>
          </a:xfrm>
          <a:custGeom>
            <a:avLst/>
            <a:gdLst/>
            <a:ahLst/>
            <a:cxnLst/>
            <a:rect l="l" t="t" r="r" b="b"/>
            <a:pathLst>
              <a:path w="394271" h="394271">
                <a:moveTo>
                  <a:pt x="0" y="394271"/>
                </a:moveTo>
                <a:lnTo>
                  <a:pt x="394271" y="394271"/>
                </a:lnTo>
                <a:lnTo>
                  <a:pt x="394271" y="0"/>
                </a:lnTo>
                <a:lnTo>
                  <a:pt x="0" y="0"/>
                </a:lnTo>
                <a:lnTo>
                  <a:pt x="0" y="3942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3175" y="5237137"/>
            <a:ext cx="1251802" cy="1594652"/>
          </a:xfrm>
          <a:custGeom>
            <a:avLst/>
            <a:gdLst/>
            <a:ahLst/>
            <a:cxnLst/>
            <a:rect l="l" t="t" r="r" b="b"/>
            <a:pathLst>
              <a:path w="1251802" h="1594652">
                <a:moveTo>
                  <a:pt x="0" y="0"/>
                </a:moveTo>
                <a:lnTo>
                  <a:pt x="1251802" y="0"/>
                </a:lnTo>
                <a:lnTo>
                  <a:pt x="1251802" y="1594652"/>
                </a:lnTo>
                <a:lnTo>
                  <a:pt x="0" y="159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2001" y="6963006"/>
            <a:ext cx="1284495" cy="1284495"/>
          </a:xfrm>
          <a:custGeom>
            <a:avLst/>
            <a:gdLst/>
            <a:ahLst/>
            <a:cxnLst/>
            <a:rect l="l" t="t" r="r" b="b"/>
            <a:pathLst>
              <a:path w="1284495" h="1284495">
                <a:moveTo>
                  <a:pt x="0" y="0"/>
                </a:moveTo>
                <a:lnTo>
                  <a:pt x="1284495" y="0"/>
                </a:lnTo>
                <a:lnTo>
                  <a:pt x="1284495" y="1284495"/>
                </a:lnTo>
                <a:lnTo>
                  <a:pt x="0" y="128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0481" y="6963006"/>
            <a:ext cx="1495110" cy="1440743"/>
          </a:xfrm>
          <a:custGeom>
            <a:avLst/>
            <a:gdLst/>
            <a:ahLst/>
            <a:cxnLst/>
            <a:rect l="l" t="t" r="r" b="b"/>
            <a:pathLst>
              <a:path w="1495110" h="1440743">
                <a:moveTo>
                  <a:pt x="0" y="0"/>
                </a:moveTo>
                <a:lnTo>
                  <a:pt x="1495110" y="0"/>
                </a:lnTo>
                <a:lnTo>
                  <a:pt x="1495110" y="1440743"/>
                </a:lnTo>
                <a:lnTo>
                  <a:pt x="0" y="1440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27213" y="1028700"/>
            <a:ext cx="1111402" cy="1111402"/>
          </a:xfrm>
          <a:custGeom>
            <a:avLst/>
            <a:gdLst/>
            <a:ahLst/>
            <a:cxnLst/>
            <a:rect l="l" t="t" r="r" b="b"/>
            <a:pathLst>
              <a:path w="1111402" h="1111402">
                <a:moveTo>
                  <a:pt x="0" y="0"/>
                </a:moveTo>
                <a:lnTo>
                  <a:pt x="1111402" y="0"/>
                </a:lnTo>
                <a:lnTo>
                  <a:pt x="1111402" y="1111402"/>
                </a:lnTo>
                <a:lnTo>
                  <a:pt x="0" y="111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20514" y="1037004"/>
            <a:ext cx="15432087" cy="11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Telegraf Bold"/>
              </a:rPr>
              <a:t>Componentes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7213" y="5931311"/>
            <a:ext cx="5542659" cy="7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4148" dirty="0">
                <a:solidFill>
                  <a:srgbClr val="000000"/>
                </a:solidFill>
                <a:latin typeface="Telegraf Bold"/>
              </a:rPr>
              <a:t>Memento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55449" y="4247539"/>
            <a:ext cx="2777102" cy="7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4148" dirty="0">
                <a:solidFill>
                  <a:srgbClr val="000000"/>
                </a:solidFill>
                <a:latin typeface="Telegraf Bold"/>
              </a:rPr>
              <a:t>Originator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36490" y="5931311"/>
            <a:ext cx="3022810" cy="7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4148" dirty="0">
                <a:solidFill>
                  <a:srgbClr val="000000"/>
                </a:solidFill>
                <a:latin typeface="Telegraf Bold"/>
              </a:rPr>
              <a:t>Caretaker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4294" y="2483483"/>
            <a:ext cx="3231710" cy="1352025"/>
            <a:chOff x="0" y="0"/>
            <a:chExt cx="1067756" cy="446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756" cy="446709"/>
            </a:xfrm>
            <a:custGeom>
              <a:avLst/>
              <a:gdLst/>
              <a:ahLst/>
              <a:cxnLst/>
              <a:rect l="l" t="t" r="r" b="b"/>
              <a:pathLst>
                <a:path w="1067756" h="446709">
                  <a:moveTo>
                    <a:pt x="0" y="0"/>
                  </a:moveTo>
                  <a:lnTo>
                    <a:pt x="1067756" y="0"/>
                  </a:lnTo>
                  <a:lnTo>
                    <a:pt x="1067756" y="446709"/>
                  </a:lnTo>
                  <a:lnTo>
                    <a:pt x="0" y="44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501BA4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15791" y="2483483"/>
            <a:ext cx="3231710" cy="1352025"/>
            <a:chOff x="0" y="0"/>
            <a:chExt cx="1067756" cy="446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756" cy="446709"/>
            </a:xfrm>
            <a:custGeom>
              <a:avLst/>
              <a:gdLst/>
              <a:ahLst/>
              <a:cxnLst/>
              <a:rect l="l" t="t" r="r" b="b"/>
              <a:pathLst>
                <a:path w="1067756" h="446709">
                  <a:moveTo>
                    <a:pt x="0" y="0"/>
                  </a:moveTo>
                  <a:lnTo>
                    <a:pt x="1067756" y="0"/>
                  </a:lnTo>
                  <a:lnTo>
                    <a:pt x="1067756" y="446709"/>
                  </a:lnTo>
                  <a:lnTo>
                    <a:pt x="0" y="44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501BA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9735" y="2483483"/>
            <a:ext cx="3231710" cy="1352025"/>
            <a:chOff x="0" y="0"/>
            <a:chExt cx="1067756" cy="446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756" cy="446709"/>
            </a:xfrm>
            <a:custGeom>
              <a:avLst/>
              <a:gdLst/>
              <a:ahLst/>
              <a:cxnLst/>
              <a:rect l="l" t="t" r="r" b="b"/>
              <a:pathLst>
                <a:path w="1067756" h="446709">
                  <a:moveTo>
                    <a:pt x="0" y="0"/>
                  </a:moveTo>
                  <a:lnTo>
                    <a:pt x="1067756" y="0"/>
                  </a:lnTo>
                  <a:lnTo>
                    <a:pt x="1067756" y="446709"/>
                  </a:lnTo>
                  <a:lnTo>
                    <a:pt x="0" y="44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501BA4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61995" y="2483483"/>
            <a:ext cx="3231710" cy="1352025"/>
            <a:chOff x="0" y="0"/>
            <a:chExt cx="1067756" cy="4467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7756" cy="446709"/>
            </a:xfrm>
            <a:custGeom>
              <a:avLst/>
              <a:gdLst/>
              <a:ahLst/>
              <a:cxnLst/>
              <a:rect l="l" t="t" r="r" b="b"/>
              <a:pathLst>
                <a:path w="1067756" h="446709">
                  <a:moveTo>
                    <a:pt x="0" y="0"/>
                  </a:moveTo>
                  <a:lnTo>
                    <a:pt x="1067756" y="0"/>
                  </a:lnTo>
                  <a:lnTo>
                    <a:pt x="1067756" y="446709"/>
                  </a:lnTo>
                  <a:lnTo>
                    <a:pt x="0" y="44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501BA4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3410149" y="3788092"/>
            <a:ext cx="33338" cy="5470208"/>
          </a:xfrm>
          <a:prstGeom prst="line">
            <a:avLst/>
          </a:prstGeom>
          <a:ln w="666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7264983" y="3787889"/>
            <a:ext cx="33338" cy="5470208"/>
          </a:xfrm>
          <a:prstGeom prst="line">
            <a:avLst/>
          </a:prstGeom>
          <a:ln w="666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0988916" y="3835711"/>
            <a:ext cx="33338" cy="5470208"/>
          </a:xfrm>
          <a:prstGeom prst="line">
            <a:avLst/>
          </a:prstGeom>
          <a:ln w="666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4811176" y="3787889"/>
            <a:ext cx="33338" cy="5470208"/>
          </a:xfrm>
          <a:prstGeom prst="line">
            <a:avLst/>
          </a:prstGeom>
          <a:ln w="666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3231897" y="4426058"/>
            <a:ext cx="380249" cy="4238757"/>
            <a:chOff x="0" y="0"/>
            <a:chExt cx="100148" cy="11163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148" cy="1116381"/>
            </a:xfrm>
            <a:custGeom>
              <a:avLst/>
              <a:gdLst/>
              <a:ahLst/>
              <a:cxnLst/>
              <a:rect l="l" t="t" r="r" b="b"/>
              <a:pathLst>
                <a:path w="100148" h="1116381">
                  <a:moveTo>
                    <a:pt x="0" y="0"/>
                  </a:moveTo>
                  <a:lnTo>
                    <a:pt x="100148" y="0"/>
                  </a:lnTo>
                  <a:lnTo>
                    <a:pt x="100148" y="1116381"/>
                  </a:lnTo>
                  <a:lnTo>
                    <a:pt x="0" y="1116381"/>
                  </a:lnTo>
                  <a:close/>
                </a:path>
              </a:pathLst>
            </a:custGeom>
            <a:solidFill>
              <a:srgbClr val="F83EA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827213" y="981075"/>
            <a:ext cx="15432087" cy="90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00" dirty="0">
                <a:solidFill>
                  <a:srgbClr val="000000"/>
                </a:solidFill>
                <a:latin typeface="Telegraf Bold"/>
              </a:rPr>
              <a:t>Patrón Memento - Diagrama de Secuencia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93738" y="4454633"/>
            <a:ext cx="380249" cy="4238757"/>
            <a:chOff x="0" y="0"/>
            <a:chExt cx="100148" cy="111638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0148" cy="1116381"/>
            </a:xfrm>
            <a:custGeom>
              <a:avLst/>
              <a:gdLst/>
              <a:ahLst/>
              <a:cxnLst/>
              <a:rect l="l" t="t" r="r" b="b"/>
              <a:pathLst>
                <a:path w="100148" h="1116381">
                  <a:moveTo>
                    <a:pt x="0" y="0"/>
                  </a:moveTo>
                  <a:lnTo>
                    <a:pt x="100148" y="0"/>
                  </a:lnTo>
                  <a:lnTo>
                    <a:pt x="100148" y="1116381"/>
                  </a:lnTo>
                  <a:lnTo>
                    <a:pt x="0" y="1116381"/>
                  </a:lnTo>
                  <a:close/>
                </a:path>
              </a:pathLst>
            </a:custGeom>
            <a:solidFill>
              <a:srgbClr val="F83EA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28" name="AutoShape 28"/>
          <p:cNvSpPr/>
          <p:nvPr/>
        </p:nvSpPr>
        <p:spPr>
          <a:xfrm>
            <a:off x="3426818" y="4426058"/>
            <a:ext cx="3854833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0815460" y="4454633"/>
            <a:ext cx="380249" cy="4238757"/>
            <a:chOff x="0" y="0"/>
            <a:chExt cx="100148" cy="11163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148" cy="1116381"/>
            </a:xfrm>
            <a:custGeom>
              <a:avLst/>
              <a:gdLst/>
              <a:ahLst/>
              <a:cxnLst/>
              <a:rect l="l" t="t" r="r" b="b"/>
              <a:pathLst>
                <a:path w="100148" h="1116381">
                  <a:moveTo>
                    <a:pt x="0" y="0"/>
                  </a:moveTo>
                  <a:lnTo>
                    <a:pt x="100148" y="0"/>
                  </a:lnTo>
                  <a:lnTo>
                    <a:pt x="100148" y="1116381"/>
                  </a:lnTo>
                  <a:lnTo>
                    <a:pt x="0" y="1116381"/>
                  </a:lnTo>
                  <a:close/>
                </a:path>
              </a:pathLst>
            </a:custGeom>
            <a:solidFill>
              <a:srgbClr val="F83EA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53284" y="4426058"/>
            <a:ext cx="380249" cy="4238757"/>
            <a:chOff x="0" y="0"/>
            <a:chExt cx="100148" cy="11163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0148" cy="1116381"/>
            </a:xfrm>
            <a:custGeom>
              <a:avLst/>
              <a:gdLst/>
              <a:ahLst/>
              <a:cxnLst/>
              <a:rect l="l" t="t" r="r" b="b"/>
              <a:pathLst>
                <a:path w="100148" h="1116381">
                  <a:moveTo>
                    <a:pt x="0" y="0"/>
                  </a:moveTo>
                  <a:lnTo>
                    <a:pt x="100148" y="0"/>
                  </a:lnTo>
                  <a:lnTo>
                    <a:pt x="100148" y="1116381"/>
                  </a:lnTo>
                  <a:lnTo>
                    <a:pt x="0" y="1116381"/>
                  </a:lnTo>
                  <a:close/>
                </a:path>
              </a:pathLst>
            </a:custGeom>
            <a:solidFill>
              <a:srgbClr val="F83EA3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35" name="AutoShape 35"/>
          <p:cNvSpPr/>
          <p:nvPr/>
        </p:nvSpPr>
        <p:spPr>
          <a:xfrm>
            <a:off x="7473987" y="5114925"/>
            <a:ext cx="334147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612146" y="5877934"/>
            <a:ext cx="1104113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624154" y="6688312"/>
            <a:ext cx="1104113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624154" y="7452760"/>
            <a:ext cx="11029130" cy="0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arrow" w="med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3612146" y="8309100"/>
            <a:ext cx="3481592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TextBox 40"/>
          <p:cNvSpPr txBox="1"/>
          <p:nvPr/>
        </p:nvSpPr>
        <p:spPr>
          <a:xfrm>
            <a:off x="4341500" y="3972668"/>
            <a:ext cx="2858394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aplicarCambio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63860" y="4661535"/>
            <a:ext cx="3098524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crearNuevo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965039" y="5428989"/>
            <a:ext cx="2602319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guardarMemento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995519" y="6268459"/>
            <a:ext cx="229696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mementoPrevio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480127" y="7002637"/>
            <a:ext cx="144349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Memento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95041" y="7879205"/>
            <a:ext cx="2841498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elegraf"/>
              </a:rPr>
              <a:t>restaurarMemento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2149" y="2906448"/>
            <a:ext cx="16693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Telegraf Bold"/>
              </a:rPr>
              <a:t>Cliente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96982" y="2906448"/>
            <a:ext cx="16693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Telegraf Bold"/>
              </a:rPr>
              <a:t>Originator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220927" y="2906448"/>
            <a:ext cx="16693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Telegraf Bold"/>
              </a:rPr>
              <a:t>Memento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043187" y="2906448"/>
            <a:ext cx="16693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Telegraf Bold"/>
              </a:rPr>
              <a:t>Caretaker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7213" y="981075"/>
            <a:ext cx="15432087" cy="90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00" dirty="0">
                <a:solidFill>
                  <a:srgbClr val="000000"/>
                </a:solidFill>
                <a:latin typeface="Telegraf Bold"/>
              </a:rPr>
              <a:t>Patrón Memento - Diagrama de Secuencia</a:t>
            </a:r>
          </a:p>
        </p:txBody>
      </p:sp>
      <p:sp>
        <p:nvSpPr>
          <p:cNvPr id="6" name="Freeform 6"/>
          <p:cNvSpPr/>
          <p:nvPr/>
        </p:nvSpPr>
        <p:spPr>
          <a:xfrm>
            <a:off x="1236737" y="2709049"/>
            <a:ext cx="366588" cy="367256"/>
          </a:xfrm>
          <a:custGeom>
            <a:avLst/>
            <a:gdLst/>
            <a:ahLst/>
            <a:cxnLst/>
            <a:rect l="l" t="t" r="r" b="b"/>
            <a:pathLst>
              <a:path w="366588" h="367256">
                <a:moveTo>
                  <a:pt x="0" y="0"/>
                </a:moveTo>
                <a:lnTo>
                  <a:pt x="366588" y="0"/>
                </a:lnTo>
                <a:lnTo>
                  <a:pt x="366588" y="367256"/>
                </a:lnTo>
                <a:lnTo>
                  <a:pt x="0" y="36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6737" y="3870032"/>
            <a:ext cx="366588" cy="367256"/>
          </a:xfrm>
          <a:custGeom>
            <a:avLst/>
            <a:gdLst/>
            <a:ahLst/>
            <a:cxnLst/>
            <a:rect l="l" t="t" r="r" b="b"/>
            <a:pathLst>
              <a:path w="366588" h="367256">
                <a:moveTo>
                  <a:pt x="0" y="0"/>
                </a:moveTo>
                <a:lnTo>
                  <a:pt x="366588" y="0"/>
                </a:lnTo>
                <a:lnTo>
                  <a:pt x="366588" y="367256"/>
                </a:lnTo>
                <a:lnTo>
                  <a:pt x="0" y="36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6737" y="4959872"/>
            <a:ext cx="366588" cy="367256"/>
          </a:xfrm>
          <a:custGeom>
            <a:avLst/>
            <a:gdLst/>
            <a:ahLst/>
            <a:cxnLst/>
            <a:rect l="l" t="t" r="r" b="b"/>
            <a:pathLst>
              <a:path w="366588" h="367256">
                <a:moveTo>
                  <a:pt x="0" y="0"/>
                </a:moveTo>
                <a:lnTo>
                  <a:pt x="366588" y="0"/>
                </a:lnTo>
                <a:lnTo>
                  <a:pt x="366588" y="367256"/>
                </a:lnTo>
                <a:lnTo>
                  <a:pt x="0" y="36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58332" y="2604274"/>
            <a:ext cx="14969849" cy="673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7"/>
              </a:lnSpc>
            </a:pPr>
            <a:r>
              <a:rPr lang="en-US" sz="3155" dirty="0">
                <a:solidFill>
                  <a:srgbClr val="000000"/>
                </a:solidFill>
                <a:latin typeface="Telegraf"/>
              </a:rPr>
              <a:t>El Cliente aplica un cambio sobre el Originator.</a:t>
            </a:r>
          </a:p>
          <a:p>
            <a:pPr algn="just">
              <a:lnSpc>
                <a:spcPts val="4417"/>
              </a:lnSpc>
            </a:pPr>
            <a:endParaRPr lang="en-US" sz="3155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417"/>
              </a:lnSpc>
            </a:pPr>
            <a:r>
              <a:rPr lang="en-US" sz="3155" dirty="0">
                <a:solidFill>
                  <a:srgbClr val="000000"/>
                </a:solidFill>
                <a:latin typeface="Telegraf"/>
              </a:rPr>
              <a:t>El Originator crea un nuevo Memento que representa su estado actual.</a:t>
            </a:r>
          </a:p>
          <a:p>
            <a:pPr algn="just">
              <a:lnSpc>
                <a:spcPts val="4417"/>
              </a:lnSpc>
            </a:pPr>
            <a:endParaRPr lang="en-US" sz="3155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417"/>
              </a:lnSpc>
            </a:pPr>
            <a:r>
              <a:rPr lang="en-US" sz="3155" dirty="0">
                <a:solidFill>
                  <a:srgbClr val="000000"/>
                </a:solidFill>
                <a:latin typeface="Telegraf"/>
              </a:rPr>
              <a:t>El Cliente guarda el Memento en el Caretaker para posteriormente poder cambiar entre los estados del Originator.</a:t>
            </a:r>
          </a:p>
          <a:p>
            <a:pPr algn="just">
              <a:lnSpc>
                <a:spcPts val="4417"/>
              </a:lnSpc>
            </a:pPr>
            <a:endParaRPr lang="en-US" sz="3155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417"/>
              </a:lnSpc>
            </a:pPr>
            <a:r>
              <a:rPr lang="en-US" sz="3155" dirty="0">
                <a:solidFill>
                  <a:srgbClr val="000000"/>
                </a:solidFill>
                <a:latin typeface="Telegraf"/>
              </a:rPr>
              <a:t>Después de un tiempo, el Cliente solicita al Caretaker el estado previo del Originator.</a:t>
            </a:r>
          </a:p>
          <a:p>
            <a:pPr algn="just">
              <a:lnSpc>
                <a:spcPts val="4417"/>
              </a:lnSpc>
            </a:pPr>
            <a:endParaRPr lang="en-US" sz="3155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417"/>
              </a:lnSpc>
            </a:pPr>
            <a:r>
              <a:rPr lang="en-US" sz="3155" dirty="0">
                <a:solidFill>
                  <a:srgbClr val="000000"/>
                </a:solidFill>
                <a:latin typeface="Telegraf"/>
              </a:rPr>
              <a:t>El Cliente restaura el estado del Originator mediante el Memento obtenido del Caretaker.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36737" y="6619970"/>
            <a:ext cx="366588" cy="367256"/>
          </a:xfrm>
          <a:custGeom>
            <a:avLst/>
            <a:gdLst/>
            <a:ahLst/>
            <a:cxnLst/>
            <a:rect l="l" t="t" r="r" b="b"/>
            <a:pathLst>
              <a:path w="366588" h="367256">
                <a:moveTo>
                  <a:pt x="0" y="0"/>
                </a:moveTo>
                <a:lnTo>
                  <a:pt x="366588" y="0"/>
                </a:lnTo>
                <a:lnTo>
                  <a:pt x="366588" y="367257"/>
                </a:lnTo>
                <a:lnTo>
                  <a:pt x="0" y="36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6737" y="8282627"/>
            <a:ext cx="366588" cy="367256"/>
          </a:xfrm>
          <a:custGeom>
            <a:avLst/>
            <a:gdLst/>
            <a:ahLst/>
            <a:cxnLst/>
            <a:rect l="l" t="t" r="r" b="b"/>
            <a:pathLst>
              <a:path w="366588" h="367256">
                <a:moveTo>
                  <a:pt x="0" y="0"/>
                </a:moveTo>
                <a:lnTo>
                  <a:pt x="366588" y="0"/>
                </a:lnTo>
                <a:lnTo>
                  <a:pt x="366588" y="367256"/>
                </a:lnTo>
                <a:lnTo>
                  <a:pt x="0" y="36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5814" y="7564075"/>
            <a:ext cx="14685936" cy="2909692"/>
            <a:chOff x="0" y="0"/>
            <a:chExt cx="19581248" cy="387959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58139" b="11954"/>
            <a:stretch>
              <a:fillRect/>
            </a:stretch>
          </p:blipFill>
          <p:spPr>
            <a:xfrm>
              <a:off x="0" y="0"/>
              <a:ext cx="19581248" cy="387959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flipV="1">
            <a:off x="1827213" y="3033484"/>
            <a:ext cx="285102" cy="285102"/>
          </a:xfrm>
          <a:custGeom>
            <a:avLst/>
            <a:gdLst/>
            <a:ahLst/>
            <a:cxnLst/>
            <a:rect l="l" t="t" r="r" b="b"/>
            <a:pathLst>
              <a:path w="285102" h="285102">
                <a:moveTo>
                  <a:pt x="0" y="285103"/>
                </a:moveTo>
                <a:lnTo>
                  <a:pt x="285102" y="285103"/>
                </a:lnTo>
                <a:lnTo>
                  <a:pt x="285102" y="0"/>
                </a:lnTo>
                <a:lnTo>
                  <a:pt x="0" y="0"/>
                </a:lnTo>
                <a:lnTo>
                  <a:pt x="0" y="2851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9144000" y="3033484"/>
            <a:ext cx="285102" cy="285102"/>
          </a:xfrm>
          <a:custGeom>
            <a:avLst/>
            <a:gdLst/>
            <a:ahLst/>
            <a:cxnLst/>
            <a:rect l="l" t="t" r="r" b="b"/>
            <a:pathLst>
              <a:path w="285102" h="285102">
                <a:moveTo>
                  <a:pt x="0" y="285103"/>
                </a:moveTo>
                <a:lnTo>
                  <a:pt x="285102" y="285103"/>
                </a:lnTo>
                <a:lnTo>
                  <a:pt x="285102" y="0"/>
                </a:lnTo>
                <a:lnTo>
                  <a:pt x="0" y="0"/>
                </a:lnTo>
                <a:lnTo>
                  <a:pt x="0" y="2851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29669" y="126118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7463" y="1096316"/>
            <a:ext cx="1083615" cy="958999"/>
          </a:xfrm>
          <a:custGeom>
            <a:avLst/>
            <a:gdLst/>
            <a:ahLst/>
            <a:cxnLst/>
            <a:rect l="l" t="t" r="r" b="b"/>
            <a:pathLst>
              <a:path w="1083615" h="958999">
                <a:moveTo>
                  <a:pt x="0" y="0"/>
                </a:moveTo>
                <a:lnTo>
                  <a:pt x="1083615" y="0"/>
                </a:lnTo>
                <a:lnTo>
                  <a:pt x="1083615" y="959000"/>
                </a:lnTo>
                <a:lnTo>
                  <a:pt x="0" y="95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17838" y="1077266"/>
            <a:ext cx="15432087" cy="11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Telegraf Bold"/>
              </a:rPr>
              <a:t>Ventajas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7213" y="3779799"/>
            <a:ext cx="6571923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</a:rPr>
              <a:t>Permite que un objeto vuelva a un estado anterior sin revelar los detalles de su implementación interna.</a:t>
            </a:r>
          </a:p>
          <a:p>
            <a:pPr algn="just">
              <a:lnSpc>
                <a:spcPts val="3744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</a:rPr>
              <a:t>(Encapsulación)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9102" y="3779799"/>
            <a:ext cx="6571923" cy="190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3200" dirty="0" err="1">
                <a:solidFill>
                  <a:srgbClr val="000000"/>
                </a:solidFill>
                <a:latin typeface="Telegraf"/>
              </a:rPr>
              <a:t>Proporciona</a:t>
            </a:r>
            <a:r>
              <a:rPr lang="en-US" sz="3200" dirty="0">
                <a:solidFill>
                  <a:srgbClr val="000000"/>
                </a:solidFill>
                <a:latin typeface="Telegraf"/>
              </a:rPr>
              <a:t> a los usuarios la capacidad de deshacer y rehacer acciones, lo que mejora la experiencia de usuario.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827213" y="3033484"/>
            <a:ext cx="285102" cy="285102"/>
          </a:xfrm>
          <a:custGeom>
            <a:avLst/>
            <a:gdLst/>
            <a:ahLst/>
            <a:cxnLst/>
            <a:rect l="l" t="t" r="r" b="b"/>
            <a:pathLst>
              <a:path w="285102" h="285102">
                <a:moveTo>
                  <a:pt x="0" y="285103"/>
                </a:moveTo>
                <a:lnTo>
                  <a:pt x="285102" y="285103"/>
                </a:lnTo>
                <a:lnTo>
                  <a:pt x="285102" y="0"/>
                </a:lnTo>
                <a:lnTo>
                  <a:pt x="0" y="0"/>
                </a:lnTo>
                <a:lnTo>
                  <a:pt x="0" y="2851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29669" y="126118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72028" y="942034"/>
            <a:ext cx="15432087" cy="11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Telegraf Bold"/>
              </a:rPr>
              <a:t>Consecuencias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7213" y="3779799"/>
            <a:ext cx="141725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</a:rPr>
              <a:t>La creación de Mementos de gran tamaño resulta costoso para el sistema.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85814" y="7564075"/>
            <a:ext cx="14685936" cy="2909692"/>
            <a:chOff x="0" y="0"/>
            <a:chExt cx="19581248" cy="387959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t="58139" b="11954"/>
            <a:stretch>
              <a:fillRect/>
            </a:stretch>
          </p:blipFill>
          <p:spPr>
            <a:xfrm>
              <a:off x="0" y="0"/>
              <a:ext cx="19581248" cy="387959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 rot="-10800000">
            <a:off x="1827213" y="1096316"/>
            <a:ext cx="1083615" cy="958999"/>
          </a:xfrm>
          <a:custGeom>
            <a:avLst/>
            <a:gdLst/>
            <a:ahLst/>
            <a:cxnLst/>
            <a:rect l="l" t="t" r="r" b="b"/>
            <a:pathLst>
              <a:path w="1083615" h="958999">
                <a:moveTo>
                  <a:pt x="0" y="0"/>
                </a:moveTo>
                <a:lnTo>
                  <a:pt x="1083614" y="0"/>
                </a:lnTo>
                <a:lnTo>
                  <a:pt x="1083614" y="959000"/>
                </a:lnTo>
                <a:lnTo>
                  <a:pt x="0" y="95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-129880"/>
            <a:ext cx="18130472" cy="4597105"/>
            <a:chOff x="0" y="0"/>
            <a:chExt cx="24173963" cy="612947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195" b="51747"/>
            <a:stretch>
              <a:fillRect/>
            </a:stretch>
          </p:blipFill>
          <p:spPr>
            <a:xfrm>
              <a:off x="0" y="0"/>
              <a:ext cx="24173963" cy="612947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1827212" y="5143500"/>
            <a:ext cx="1094232" cy="1094232"/>
          </a:xfrm>
          <a:custGeom>
            <a:avLst/>
            <a:gdLst/>
            <a:ahLst/>
            <a:cxnLst/>
            <a:rect l="l" t="t" r="r" b="b"/>
            <a:pathLst>
              <a:path w="1094232" h="1094232">
                <a:moveTo>
                  <a:pt x="0" y="0"/>
                </a:moveTo>
                <a:lnTo>
                  <a:pt x="1094232" y="0"/>
                </a:lnTo>
                <a:lnTo>
                  <a:pt x="1094232" y="1094232"/>
                </a:lnTo>
                <a:lnTo>
                  <a:pt x="0" y="109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10827" y="5191125"/>
            <a:ext cx="15432087" cy="115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24"/>
              </a:lnSpc>
            </a:pPr>
            <a:r>
              <a:rPr lang="en-US" sz="7200" dirty="0">
                <a:solidFill>
                  <a:srgbClr val="000000"/>
                </a:solidFill>
                <a:latin typeface="Telegraf Bold"/>
              </a:rPr>
              <a:t>Conclusiones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7212" y="6885432"/>
            <a:ext cx="14954058" cy="97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</a:rPr>
              <a:t>El patrón Memento es una herramienta poderosa para guardar y restaurar el estado de un objeto en momentos específicos.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225</Words>
  <Application>Microsoft Macintosh PowerPoint</Application>
  <PresentationFormat>Personalizado</PresentationFormat>
  <Paragraphs>42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Calibri</vt:lpstr>
      <vt:lpstr>Telegraf Bold</vt:lpstr>
      <vt:lpstr>Arial</vt:lpstr>
      <vt:lpstr>Telegraf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Memento</dc:title>
  <cp:lastModifiedBy>Microsoft Office User</cp:lastModifiedBy>
  <cp:revision>5</cp:revision>
  <dcterms:created xsi:type="dcterms:W3CDTF">2006-08-16T00:00:00Z</dcterms:created>
  <dcterms:modified xsi:type="dcterms:W3CDTF">2023-06-07T15:37:20Z</dcterms:modified>
  <dc:identifier>DAFlDb-f-1I</dc:identifier>
</cp:coreProperties>
</file>